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56" r:id="rId2"/>
    <p:sldId id="287" r:id="rId3"/>
    <p:sldId id="288" r:id="rId4"/>
    <p:sldId id="290" r:id="rId5"/>
    <p:sldId id="289" r:id="rId6"/>
    <p:sldId id="293" r:id="rId7"/>
    <p:sldId id="294" r:id="rId8"/>
    <p:sldId id="295" r:id="rId9"/>
    <p:sldId id="297" r:id="rId10"/>
    <p:sldId id="298" r:id="rId11"/>
    <p:sldId id="299" r:id="rId12"/>
    <p:sldId id="300" r:id="rId13"/>
    <p:sldId id="301" r:id="rId14"/>
    <p:sldId id="302" r:id="rId15"/>
    <p:sldId id="316" r:id="rId16"/>
    <p:sldId id="305" r:id="rId17"/>
    <p:sldId id="306" r:id="rId18"/>
    <p:sldId id="307" r:id="rId19"/>
    <p:sldId id="308" r:id="rId20"/>
    <p:sldId id="309" r:id="rId21"/>
    <p:sldId id="310" r:id="rId22"/>
    <p:sldId id="311" r:id="rId23"/>
    <p:sldId id="312" r:id="rId24"/>
    <p:sldId id="313" r:id="rId25"/>
    <p:sldId id="314" r:id="rId26"/>
    <p:sldId id="315" r:id="rId27"/>
    <p:sldId id="303" r:id="rId28"/>
    <p:sldId id="318" r:id="rId29"/>
    <p:sldId id="317" r:id="rId30"/>
    <p:sldId id="319" r:id="rId31"/>
    <p:sldId id="320" r:id="rId32"/>
    <p:sldId id="321" r:id="rId33"/>
    <p:sldId id="322" r:id="rId34"/>
    <p:sldId id="324" r:id="rId35"/>
    <p:sldId id="325" r:id="rId36"/>
    <p:sldId id="326" r:id="rId37"/>
    <p:sldId id="327" r:id="rId38"/>
    <p:sldId id="328" r:id="rId39"/>
    <p:sldId id="329" r:id="rId40"/>
    <p:sldId id="330" r:id="rId41"/>
    <p:sldId id="331" r:id="rId42"/>
    <p:sldId id="286"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17"/>
  </p:normalViewPr>
  <p:slideViewPr>
    <p:cSldViewPr snapToGrid="0" snapToObjects="1">
      <p:cViewPr>
        <p:scale>
          <a:sx n="94" d="100"/>
          <a:sy n="94" d="100"/>
        </p:scale>
        <p:origin x="-1284" y="-19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DA2B4-49C3-40CA-8439-0BE5E044B5E5}" type="datetimeFigureOut">
              <a:rPr lang="en-US" smtClean="0"/>
              <a:pPr/>
              <a:t>8/10/2019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659360-969A-4A68-BF39-3B9DC009CE2E}" type="slidenum">
              <a:rPr lang="en-US" smtClean="0"/>
              <a:pPr/>
              <a:t>‹#›</a:t>
            </a:fld>
            <a:endParaRPr lang="en-US"/>
          </a:p>
        </p:txBody>
      </p:sp>
    </p:spTree>
    <p:extLst>
      <p:ext uri="{BB962C8B-B14F-4D97-AF65-F5344CB8AC3E}">
        <p14:creationId xmlns:p14="http://schemas.microsoft.com/office/powerpoint/2010/main" val="88567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659360-969A-4A68-BF39-3B9DC009CE2E}" type="slidenum">
              <a:rPr lang="en-US" smtClean="0"/>
              <a:pPr/>
              <a:t>41</a:t>
            </a:fld>
            <a:endParaRPr lang="en-US"/>
          </a:p>
        </p:txBody>
      </p:sp>
    </p:spTree>
    <p:extLst>
      <p:ext uri="{BB962C8B-B14F-4D97-AF65-F5344CB8AC3E}">
        <p14:creationId xmlns:p14="http://schemas.microsoft.com/office/powerpoint/2010/main" val="2074116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5" name="Footer Placeholder 4"/>
          <p:cNvSpPr>
            <a:spLocks noGrp="1"/>
          </p:cNvSpPr>
          <p:nvPr>
            <p:ph type="ftr" sz="quarter" idx="11"/>
          </p:nvPr>
        </p:nvSpPr>
        <p:spPr>
          <a:xfrm>
            <a:off x="0" y="6356350"/>
            <a:ext cx="9144000" cy="501650"/>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5" name="Footer Placeholder 4"/>
          <p:cNvSpPr>
            <a:spLocks noGrp="1"/>
          </p:cNvSpPr>
          <p:nvPr>
            <p:ph type="ftr" sz="quarter" idx="11"/>
          </p:nvPr>
        </p:nvSpPr>
        <p:spPr>
          <a:xfrm>
            <a:off x="0" y="6356350"/>
            <a:ext cx="9144000" cy="501650"/>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5" name="Footer Placeholder 4"/>
          <p:cNvSpPr>
            <a:spLocks noGrp="1"/>
          </p:cNvSpPr>
          <p:nvPr>
            <p:ph type="ftr" sz="quarter" idx="11"/>
          </p:nvPr>
        </p:nvSpPr>
        <p:spPr>
          <a:xfrm>
            <a:off x="0" y="6356350"/>
            <a:ext cx="9144000" cy="501650"/>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6" name="Footer Placeholder 5"/>
          <p:cNvSpPr>
            <a:spLocks noGrp="1"/>
          </p:cNvSpPr>
          <p:nvPr>
            <p:ph type="ftr" sz="quarter" idx="11"/>
          </p:nvPr>
        </p:nvSpPr>
        <p:spPr>
          <a:xfrm>
            <a:off x="0" y="6356350"/>
            <a:ext cx="9144000" cy="501650"/>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8" name="Footer Placeholder 7"/>
          <p:cNvSpPr>
            <a:spLocks noGrp="1"/>
          </p:cNvSpPr>
          <p:nvPr>
            <p:ph type="ftr" sz="quarter" idx="11"/>
          </p:nvPr>
        </p:nvSpPr>
        <p:spPr>
          <a:xfrm>
            <a:off x="0" y="6356350"/>
            <a:ext cx="9144000" cy="501650"/>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4" name="Footer Placeholder 3"/>
          <p:cNvSpPr>
            <a:spLocks noGrp="1"/>
          </p:cNvSpPr>
          <p:nvPr>
            <p:ph type="ftr" sz="quarter" idx="11"/>
          </p:nvPr>
        </p:nvSpPr>
        <p:spPr>
          <a:xfrm>
            <a:off x="0" y="6356350"/>
            <a:ext cx="9144000" cy="501650"/>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3" name="Footer Placeholder 2"/>
          <p:cNvSpPr>
            <a:spLocks noGrp="1"/>
          </p:cNvSpPr>
          <p:nvPr>
            <p:ph type="ftr" sz="quarter" idx="11"/>
          </p:nvPr>
        </p:nvSpPr>
        <p:spPr>
          <a:xfrm>
            <a:off x="0" y="6356350"/>
            <a:ext cx="9144000" cy="501650"/>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6" name="Footer Placeholder 5"/>
          <p:cNvSpPr>
            <a:spLocks noGrp="1"/>
          </p:cNvSpPr>
          <p:nvPr>
            <p:ph type="ftr" sz="quarter" idx="11"/>
          </p:nvPr>
        </p:nvSpPr>
        <p:spPr>
          <a:xfrm>
            <a:off x="0" y="6356350"/>
            <a:ext cx="9144000" cy="501650"/>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F668ED8-05F8-284C-A5C8-9411E424A9D5}" type="datetimeFigureOut">
              <a:rPr lang="en-US" smtClean="0"/>
              <a:pPr/>
              <a:t>8/10/2019</a:t>
            </a:fld>
            <a:endParaRPr lang="en-US"/>
          </a:p>
        </p:txBody>
      </p:sp>
      <p:sp>
        <p:nvSpPr>
          <p:cNvPr id="6" name="Footer Placeholder 5"/>
          <p:cNvSpPr>
            <a:spLocks noGrp="1"/>
          </p:cNvSpPr>
          <p:nvPr>
            <p:ph type="ftr" sz="quarter" idx="11"/>
          </p:nvPr>
        </p:nvSpPr>
        <p:spPr>
          <a:xfrm>
            <a:off x="0" y="6356350"/>
            <a:ext cx="9144000" cy="501650"/>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E63EA1A-0CB1-7049-9D9E-E61F8F0922FA}" type="slidenum">
              <a:rPr lang="en-US" smtClean="0"/>
              <a:pPr/>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68721" y="86478"/>
            <a:ext cx="7751872"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35165" y="1364152"/>
            <a:ext cx="8685427" cy="49921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p:nvSpPr>
        <p:spPr>
          <a:xfrm>
            <a:off x="1" y="6356350"/>
            <a:ext cx="9143999" cy="501650"/>
          </a:xfrm>
          <a:prstGeom prst="rect">
            <a:avLst/>
          </a:prstGeom>
          <a:gradFill flip="none" rotWithShape="1">
            <a:gsLst>
              <a:gs pos="100000">
                <a:srgbClr val="FF0000"/>
              </a:gs>
              <a:gs pos="15000">
                <a:schemeClr val="tx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sz="2400" i="1" dirty="0">
                <a:solidFill>
                  <a:schemeClr val="bg1"/>
                </a:solidFill>
                <a:latin typeface="Chalkduster"/>
                <a:cs typeface="Chalkduster"/>
              </a:rPr>
              <a:t>Maryland</a:t>
            </a:r>
            <a:r>
              <a:rPr lang="en-US" sz="2400" i="1" baseline="0" dirty="0">
                <a:solidFill>
                  <a:schemeClr val="bg1"/>
                </a:solidFill>
                <a:latin typeface="Chalkduster"/>
                <a:cs typeface="Chalkduster"/>
              </a:rPr>
              <a:t> Referee Program</a:t>
            </a:r>
            <a:endParaRPr lang="en-US" sz="2400" i="1" dirty="0">
              <a:solidFill>
                <a:schemeClr val="bg1"/>
              </a:solidFill>
              <a:latin typeface="Chalkduster"/>
              <a:cs typeface="Chalkduster"/>
            </a:endParaRPr>
          </a:p>
        </p:txBody>
      </p:sp>
      <p:pic>
        <p:nvPicPr>
          <p:cNvPr id="4" name="Picture 3" descr="Maryland Logo.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680" y="47040"/>
            <a:ext cx="1096694" cy="1229478"/>
          </a:xfrm>
          <a:prstGeom prst="rect">
            <a:avLst/>
          </a:prstGeom>
        </p:spPr>
      </p:pic>
    </p:spTree>
    <p:extLst>
      <p:ext uri="{BB962C8B-B14F-4D97-AF65-F5344CB8AC3E}">
        <p14:creationId xmlns:p14="http://schemas.microsoft.com/office/powerpoint/2010/main" val="881228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fab.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21" y="1295047"/>
            <a:ext cx="8985956" cy="1470025"/>
          </a:xfrm>
        </p:spPr>
        <p:txBody>
          <a:bodyPr>
            <a:normAutofit fontScale="90000"/>
          </a:bodyPr>
          <a:lstStyle/>
          <a:p>
            <a:r>
              <a:rPr lang="en-US" b="1" dirty="0"/>
              <a:t>2019 - 2020</a:t>
            </a:r>
            <a:br>
              <a:rPr lang="en-US" b="1" dirty="0"/>
            </a:br>
            <a:r>
              <a:rPr lang="en-US" b="1" dirty="0"/>
              <a:t>Summary of Law Changes &amp; Clarifications</a:t>
            </a:r>
          </a:p>
        </p:txBody>
      </p:sp>
      <p:sp>
        <p:nvSpPr>
          <p:cNvPr id="3" name="Title 1">
            <a:extLst>
              <a:ext uri="{FF2B5EF4-FFF2-40B4-BE49-F238E27FC236}">
                <a16:creationId xmlns="" xmlns:a16="http://schemas.microsoft.com/office/drawing/2014/main" id="{41588165-AD3E-4A0D-B6AB-72C3C39A86CC}"/>
              </a:ext>
            </a:extLst>
          </p:cNvPr>
          <p:cNvSpPr txBox="1">
            <a:spLocks/>
          </p:cNvSpPr>
          <p:nvPr/>
        </p:nvSpPr>
        <p:spPr>
          <a:xfrm>
            <a:off x="464255" y="3318933"/>
            <a:ext cx="8215489" cy="2156178"/>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dirty="0">
                <a:solidFill>
                  <a:srgbClr val="808080"/>
                </a:solidFill>
              </a:rPr>
              <a:t>This year’s law changes are extensive.</a:t>
            </a:r>
          </a:p>
          <a:p>
            <a:r>
              <a:rPr lang="en-US" sz="3000" dirty="0">
                <a:solidFill>
                  <a:srgbClr val="808080"/>
                </a:solidFill>
              </a:rPr>
              <a:t>For that reason, it is </a:t>
            </a:r>
            <a:r>
              <a:rPr lang="en-US" sz="3000" b="1" u="sng" dirty="0">
                <a:solidFill>
                  <a:srgbClr val="808080"/>
                </a:solidFill>
              </a:rPr>
              <a:t>highly recommended </a:t>
            </a:r>
            <a:r>
              <a:rPr lang="en-US" sz="3000" dirty="0">
                <a:solidFill>
                  <a:srgbClr val="808080"/>
                </a:solidFill>
              </a:rPr>
              <a:t>that every referee thoroughly read and review them.</a:t>
            </a:r>
            <a:br>
              <a:rPr lang="en-US" sz="3000" dirty="0">
                <a:solidFill>
                  <a:srgbClr val="808080"/>
                </a:solidFill>
              </a:rPr>
            </a:br>
            <a:r>
              <a:rPr lang="en-US" dirty="0">
                <a:solidFill>
                  <a:srgbClr val="808080"/>
                </a:solidFill>
              </a:rPr>
              <a:t> </a:t>
            </a:r>
          </a:p>
          <a:p>
            <a:r>
              <a:rPr lang="en-US" sz="2600" dirty="0">
                <a:solidFill>
                  <a:srgbClr val="808080"/>
                </a:solidFill>
              </a:rPr>
              <a:t>Laws of the Game can be found at </a:t>
            </a:r>
            <a:r>
              <a:rPr lang="en-US" sz="2600" dirty="0">
                <a:solidFill>
                  <a:srgbClr val="808080"/>
                </a:solidFill>
                <a:hlinkClick r:id="rId2"/>
              </a:rPr>
              <a:t>THEIFAB.COM</a:t>
            </a:r>
            <a:endParaRPr lang="en-US" sz="2600" dirty="0">
              <a:solidFill>
                <a:srgbClr val="808080"/>
              </a:solidFill>
            </a:endParaRPr>
          </a:p>
          <a:p>
            <a:endParaRPr lang="en-US" sz="2600" dirty="0">
              <a:solidFill>
                <a:srgbClr val="808080"/>
              </a:solidFill>
            </a:endParaRPr>
          </a:p>
        </p:txBody>
      </p:sp>
    </p:spTree>
    <p:extLst>
      <p:ext uri="{BB962C8B-B14F-4D97-AF65-F5344CB8AC3E}">
        <p14:creationId xmlns:p14="http://schemas.microsoft.com/office/powerpoint/2010/main" val="2127122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5 - The Referee</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6" y="1778423"/>
            <a:ext cx="8685427" cy="4122045"/>
          </a:xfrm>
        </p:spPr>
        <p:txBody>
          <a:bodyPr>
            <a:noAutofit/>
          </a:bodyPr>
          <a:lstStyle/>
          <a:p>
            <a:pPr marL="0" indent="0">
              <a:buNone/>
            </a:pPr>
            <a:r>
              <a:rPr lang="en-US" dirty="0">
                <a:solidFill>
                  <a:srgbClr val="808080"/>
                </a:solidFill>
              </a:rPr>
              <a:t>The experiment with YC/RC for misconduct by team officials has been successful and has revealed many benefits at all levels, including for young referees dealing with ‘difficult’ adult coaches. If the offender cannot be identified, the senior team official (usually the main coach) in the technical area will receive the YC/RC (as the person responsible for the other team officials).</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141003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5 - The Referee</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1229478"/>
            <a:ext cx="8685427" cy="2351315"/>
          </a:xfrm>
        </p:spPr>
        <p:txBody>
          <a:bodyPr>
            <a:normAutofit/>
          </a:bodyPr>
          <a:lstStyle/>
          <a:p>
            <a:r>
              <a:rPr lang="en-US" dirty="0"/>
              <a:t>If a penalty kick is awarded, the team’s penalty taker can receive assessment or treatment and then stay on the field and take the kick</a:t>
            </a:r>
            <a:endParaRPr lang="en-US" dirty="0">
              <a:latin typeface="+mj-lt"/>
            </a:endParaRP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29287" y="2850333"/>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29286" y="3550701"/>
            <a:ext cx="8685427" cy="25186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It is unfair if the kicker needs assessment and/or treatment and then has to leave the field and cannot take the penalty kick.</a:t>
            </a:r>
            <a:endParaRPr lang="en-US" sz="2700" dirty="0">
              <a:solidFill>
                <a:srgbClr val="808080"/>
              </a:solidFill>
            </a:endParaRPr>
          </a:p>
        </p:txBody>
      </p:sp>
    </p:spTree>
    <p:extLst>
      <p:ext uri="{BB962C8B-B14F-4D97-AF65-F5344CB8AC3E}">
        <p14:creationId xmlns:p14="http://schemas.microsoft.com/office/powerpoint/2010/main" val="207255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fontScale="90000"/>
          </a:bodyPr>
          <a:lstStyle/>
          <a:p>
            <a:r>
              <a:rPr lang="en-US" b="1" dirty="0"/>
              <a:t>Law 7 – The Duration of the Match</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6" y="1375849"/>
            <a:ext cx="8685427" cy="1143000"/>
          </a:xfrm>
        </p:spPr>
        <p:txBody>
          <a:bodyPr>
            <a:normAutofit/>
          </a:bodyPr>
          <a:lstStyle/>
          <a:p>
            <a:r>
              <a:rPr lang="en-US" dirty="0"/>
              <a:t>Clarification of the difference between ‘cooling’ and ‘drinks’ breaks</a:t>
            </a:r>
            <a:endParaRPr lang="en-US" dirty="0">
              <a:latin typeface="+mj-lt"/>
            </a:endParaRP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23407" y="2388221"/>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6" y="2942219"/>
            <a:ext cx="8685427" cy="25186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In the interests of player safety, competition rules may allow, in certain weather conditions (e.g. high humidity and temperatures), ‘cooling’ breaks (from ninety seconds to three minutes) to allow the body’s temperature to fall; they are different from drinks’ breaks (maximum one minute) which are for rehydration.</a:t>
            </a:r>
            <a:endParaRPr lang="en-US" sz="2700" dirty="0">
              <a:solidFill>
                <a:srgbClr val="808080"/>
              </a:solidFill>
            </a:endParaRPr>
          </a:p>
        </p:txBody>
      </p:sp>
    </p:spTree>
    <p:extLst>
      <p:ext uri="{BB962C8B-B14F-4D97-AF65-F5344CB8AC3E}">
        <p14:creationId xmlns:p14="http://schemas.microsoft.com/office/powerpoint/2010/main" val="427113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fontScale="90000"/>
          </a:bodyPr>
          <a:lstStyle/>
          <a:p>
            <a:r>
              <a:rPr lang="en-US" b="1" dirty="0"/>
              <a:t>Law 8 – The Start and Restart of Play</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6" y="1375849"/>
            <a:ext cx="8685427" cy="1143000"/>
          </a:xfrm>
        </p:spPr>
        <p:txBody>
          <a:bodyPr>
            <a:normAutofit/>
          </a:bodyPr>
          <a:lstStyle/>
          <a:p>
            <a:r>
              <a:rPr lang="en-US" dirty="0"/>
              <a:t>The team that wins the toss may choose to take the kick-off</a:t>
            </a:r>
            <a:endParaRPr lang="en-US" dirty="0">
              <a:latin typeface="+mj-lt"/>
            </a:endParaRP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7" y="2518849"/>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6" y="3203476"/>
            <a:ext cx="8685427" cy="25186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Recent Law changes have made the kick-off more dynamic (e.g. a goal can be scored directly from the kick-off) so captains winning the toss often ask to take the kick-off.</a:t>
            </a:r>
            <a:endParaRPr lang="en-US" sz="2700" dirty="0">
              <a:solidFill>
                <a:srgbClr val="808080"/>
              </a:solidFill>
            </a:endParaRPr>
          </a:p>
        </p:txBody>
      </p:sp>
    </p:spTree>
    <p:extLst>
      <p:ext uri="{BB962C8B-B14F-4D97-AF65-F5344CB8AC3E}">
        <p14:creationId xmlns:p14="http://schemas.microsoft.com/office/powerpoint/2010/main" val="239020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fontScale="90000"/>
          </a:bodyPr>
          <a:lstStyle/>
          <a:p>
            <a:r>
              <a:rPr lang="en-US" b="1" dirty="0"/>
              <a:t>Law 8 – The Start and Restart of Play</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2302328"/>
            <a:ext cx="8685427" cy="2351315"/>
          </a:xfrm>
        </p:spPr>
        <p:txBody>
          <a:bodyPr>
            <a:noAutofit/>
          </a:bodyPr>
          <a:lstStyle/>
          <a:p>
            <a:r>
              <a:rPr lang="en-US" dirty="0"/>
              <a:t>Dropped ball – ball dropped for goalkeeper (if play stopped in penalty area) or for one player of team that last touched the ball at the location of the last touch; all other players (of both teams) must be at least 4m (4.5 yds) away</a:t>
            </a:r>
            <a:endParaRPr lang="en-US" dirty="0">
              <a:latin typeface="+mj-lt"/>
            </a:endParaRPr>
          </a:p>
        </p:txBody>
      </p:sp>
    </p:spTree>
    <p:extLst>
      <p:ext uri="{BB962C8B-B14F-4D97-AF65-F5344CB8AC3E}">
        <p14:creationId xmlns:p14="http://schemas.microsoft.com/office/powerpoint/2010/main" val="277271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fontScale="90000"/>
          </a:bodyPr>
          <a:lstStyle/>
          <a:p>
            <a:r>
              <a:rPr lang="en-US" b="1" dirty="0"/>
              <a:t>Law 8 – The Start and Restart of Play</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6" y="1691143"/>
            <a:ext cx="8920593" cy="4209326"/>
          </a:xfrm>
        </p:spPr>
        <p:txBody>
          <a:bodyPr>
            <a:noAutofit/>
          </a:bodyPr>
          <a:lstStyle/>
          <a:p>
            <a:pPr marL="0" indent="0">
              <a:buNone/>
            </a:pPr>
            <a:r>
              <a:rPr lang="en-US" sz="2800" dirty="0">
                <a:solidFill>
                  <a:srgbClr val="808080"/>
                </a:solidFill>
              </a:rPr>
              <a:t>The current dropped ball procedure often leads to a ‘manufactured’ restart which is ‘exploited’ unfairly (e.g. kicking the ball out for a throw-in deep in the opponents’ half) or an aggressive confrontation. Returning the ball to the team that last played it restores what was ‘lost’ when play was stopped, except in the penalty area where it is simpler to return the ball to the goalkeeper. To prevent that team gaining an unfair advantage, all players of both teams, except the player receiving the ball, must be at least 4m (4.5 yds) away.</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320432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fontScale="90000"/>
          </a:bodyPr>
          <a:lstStyle/>
          <a:p>
            <a:r>
              <a:rPr lang="en-US" b="1" dirty="0"/>
              <a:t>Law 9 – The Ball in and out of Play</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6" y="1375849"/>
            <a:ext cx="8685427" cy="1143000"/>
          </a:xfrm>
        </p:spPr>
        <p:txBody>
          <a:bodyPr>
            <a:noAutofit/>
          </a:bodyPr>
          <a:lstStyle/>
          <a:p>
            <a:r>
              <a:rPr lang="en-US" dirty="0"/>
              <a:t>Dropped ball if the ball touches the referee (or other match official) and goes into the goal, possession changes or an attacking move starts</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8" y="3152001"/>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7" y="4036234"/>
            <a:ext cx="8685427" cy="25186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It can be very unfair if a team gains an advantage or scores a goal because the ball has hit a match official, especially the referee.</a:t>
            </a:r>
            <a:endParaRPr lang="en-US" sz="2700" dirty="0">
              <a:solidFill>
                <a:srgbClr val="808080"/>
              </a:solidFill>
            </a:endParaRPr>
          </a:p>
        </p:txBody>
      </p:sp>
    </p:spTree>
    <p:extLst>
      <p:ext uri="{BB962C8B-B14F-4D97-AF65-F5344CB8AC3E}">
        <p14:creationId xmlns:p14="http://schemas.microsoft.com/office/powerpoint/2010/main" val="371274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fontScale="90000"/>
          </a:bodyPr>
          <a:lstStyle/>
          <a:p>
            <a:r>
              <a:rPr lang="en-US" b="1" dirty="0"/>
              <a:t>Law 10 – Determining the Outcome of a Match</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8" y="1619239"/>
            <a:ext cx="8685427" cy="1143000"/>
          </a:xfrm>
        </p:spPr>
        <p:txBody>
          <a:bodyPr>
            <a:noAutofit/>
          </a:bodyPr>
          <a:lstStyle/>
          <a:p>
            <a:r>
              <a:rPr lang="en-US" dirty="0"/>
              <a:t>Goalkeeper cannot score by throwing the ball into the opponents’ goal</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8" y="3152001"/>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7" y="4036234"/>
            <a:ext cx="8685427" cy="25186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Change to be consistent with re-wording of handball in Law 12</a:t>
            </a:r>
            <a:endParaRPr lang="en-US" sz="2700" dirty="0">
              <a:solidFill>
                <a:srgbClr val="808080"/>
              </a:solidFill>
            </a:endParaRPr>
          </a:p>
        </p:txBody>
      </p:sp>
    </p:spTree>
    <p:extLst>
      <p:ext uri="{BB962C8B-B14F-4D97-AF65-F5344CB8AC3E}">
        <p14:creationId xmlns:p14="http://schemas.microsoft.com/office/powerpoint/2010/main" val="327248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2302328"/>
            <a:ext cx="8685427" cy="2351315"/>
          </a:xfrm>
        </p:spPr>
        <p:txBody>
          <a:bodyPr>
            <a:noAutofit/>
          </a:bodyPr>
          <a:lstStyle/>
          <a:p>
            <a:r>
              <a:rPr lang="en-US" dirty="0"/>
              <a:t>Handball text re-written for greater clarity/consistency with clear guidelines for when ‘non-deliberate’ handball should (and should not) be penalized</a:t>
            </a:r>
            <a:endParaRPr lang="en-US" dirty="0">
              <a:latin typeface="+mj-lt"/>
            </a:endParaRPr>
          </a:p>
        </p:txBody>
      </p:sp>
    </p:spTree>
    <p:extLst>
      <p:ext uri="{BB962C8B-B14F-4D97-AF65-F5344CB8AC3E}">
        <p14:creationId xmlns:p14="http://schemas.microsoft.com/office/powerpoint/2010/main" val="322526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60747-DFB8-4C3B-BA53-28EA4D7FC539}"/>
              </a:ext>
            </a:extLst>
          </p:cNvPr>
          <p:cNvSpPr>
            <a:spLocks noGrp="1"/>
          </p:cNvSpPr>
          <p:nvPr>
            <p:ph type="title"/>
          </p:nvPr>
        </p:nvSpPr>
        <p:spPr/>
        <p:txBody>
          <a:bodyPr/>
          <a:lstStyle/>
          <a:p>
            <a:r>
              <a:rPr lang="en-US" b="1" dirty="0"/>
              <a:t>Law 12 – Fouls and Misconduct</a:t>
            </a:r>
            <a:endParaRPr lang="en-US" dirty="0"/>
          </a:p>
        </p:txBody>
      </p:sp>
      <p:sp>
        <p:nvSpPr>
          <p:cNvPr id="3" name="Content Placeholder 2">
            <a:extLst>
              <a:ext uri="{FF2B5EF4-FFF2-40B4-BE49-F238E27FC236}">
                <a16:creationId xmlns="" xmlns:a16="http://schemas.microsoft.com/office/drawing/2014/main" id="{870089BD-F3CD-4917-8ADB-B7EE7B34E734}"/>
              </a:ext>
            </a:extLst>
          </p:cNvPr>
          <p:cNvSpPr>
            <a:spLocks noGrp="1"/>
          </p:cNvSpPr>
          <p:nvPr>
            <p:ph idx="1"/>
          </p:nvPr>
        </p:nvSpPr>
        <p:spPr>
          <a:xfrm>
            <a:off x="235165" y="1229478"/>
            <a:ext cx="8685427" cy="5126872"/>
          </a:xfrm>
        </p:spPr>
        <p:txBody>
          <a:bodyPr>
            <a:normAutofit fontScale="92500"/>
          </a:bodyPr>
          <a:lstStyle/>
          <a:p>
            <a:pPr marL="0" indent="0">
              <a:buNone/>
            </a:pPr>
            <a:r>
              <a:rPr lang="en-US" dirty="0"/>
              <a:t>It is an offence if a player:</a:t>
            </a:r>
          </a:p>
          <a:p>
            <a:r>
              <a:rPr lang="en-US" dirty="0"/>
              <a:t>deliberately touches the ball with their hand/arm, including moving the hand/arm towards the ball </a:t>
            </a:r>
          </a:p>
          <a:p>
            <a:r>
              <a:rPr lang="en-US" dirty="0"/>
              <a:t>gains possession/control of the ball after it has touched their hand/arm and then: </a:t>
            </a:r>
          </a:p>
          <a:p>
            <a:pPr lvl="1"/>
            <a:r>
              <a:rPr lang="en-US" dirty="0"/>
              <a:t>scores in the opponents’ goal </a:t>
            </a:r>
          </a:p>
          <a:p>
            <a:pPr lvl="1"/>
            <a:r>
              <a:rPr lang="en-US" dirty="0"/>
              <a:t>creates a goal-scoring opportunity </a:t>
            </a:r>
          </a:p>
          <a:p>
            <a:r>
              <a:rPr lang="en-US" dirty="0"/>
              <a:t>scores in the opponents’ goal directly from their hand/arm, even if accidental, including by the goalkeeper</a:t>
            </a:r>
          </a:p>
        </p:txBody>
      </p:sp>
    </p:spTree>
    <p:extLst>
      <p:ext uri="{BB962C8B-B14F-4D97-AF65-F5344CB8AC3E}">
        <p14:creationId xmlns:p14="http://schemas.microsoft.com/office/powerpoint/2010/main" val="28534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IFAB Reminders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p:txBody>
          <a:bodyPr/>
          <a:lstStyle/>
          <a:p>
            <a:r>
              <a:rPr lang="en-US" b="1" dirty="0"/>
              <a:t>Captains</a:t>
            </a:r>
          </a:p>
          <a:p>
            <a:pPr marL="0" indent="0">
              <a:buNone/>
            </a:pPr>
            <a:r>
              <a:rPr lang="en-US" dirty="0"/>
              <a:t>The Laws of the Game state that the captain has ‘a degree of responsibility for the behavior of their team’ – captains are expected to use this responsibility to help calm/positively influence the behavior of their players, especially in controversial/confrontational situations involving opponents or match officials</a:t>
            </a:r>
            <a:endParaRPr lang="en-US" dirty="0">
              <a:latin typeface="Tw Cen MT" panose="020B0602020104020603" pitchFamily="34" charset="0"/>
            </a:endParaRPr>
          </a:p>
        </p:txBody>
      </p:sp>
    </p:spTree>
    <p:extLst>
      <p:ext uri="{BB962C8B-B14F-4D97-AF65-F5344CB8AC3E}">
        <p14:creationId xmlns:p14="http://schemas.microsoft.com/office/powerpoint/2010/main" val="309851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60747-DFB8-4C3B-BA53-28EA4D7FC539}"/>
              </a:ext>
            </a:extLst>
          </p:cNvPr>
          <p:cNvSpPr>
            <a:spLocks noGrp="1"/>
          </p:cNvSpPr>
          <p:nvPr>
            <p:ph type="title"/>
          </p:nvPr>
        </p:nvSpPr>
        <p:spPr/>
        <p:txBody>
          <a:bodyPr/>
          <a:lstStyle/>
          <a:p>
            <a:r>
              <a:rPr lang="en-US" b="1" dirty="0"/>
              <a:t>Law 12 – Fouls and Misconduct</a:t>
            </a:r>
            <a:endParaRPr lang="en-US" dirty="0"/>
          </a:p>
        </p:txBody>
      </p:sp>
      <p:sp>
        <p:nvSpPr>
          <p:cNvPr id="3" name="Content Placeholder 2">
            <a:extLst>
              <a:ext uri="{FF2B5EF4-FFF2-40B4-BE49-F238E27FC236}">
                <a16:creationId xmlns="" xmlns:a16="http://schemas.microsoft.com/office/drawing/2014/main" id="{870089BD-F3CD-4917-8ADB-B7EE7B34E734}"/>
              </a:ext>
            </a:extLst>
          </p:cNvPr>
          <p:cNvSpPr>
            <a:spLocks noGrp="1"/>
          </p:cNvSpPr>
          <p:nvPr>
            <p:ph idx="1"/>
          </p:nvPr>
        </p:nvSpPr>
        <p:spPr>
          <a:xfrm>
            <a:off x="235165" y="1229478"/>
            <a:ext cx="8685427" cy="5126872"/>
          </a:xfrm>
        </p:spPr>
        <p:txBody>
          <a:bodyPr>
            <a:normAutofit/>
          </a:bodyPr>
          <a:lstStyle/>
          <a:p>
            <a:pPr marL="0" indent="0">
              <a:buNone/>
            </a:pPr>
            <a:r>
              <a:rPr lang="en-US" dirty="0"/>
              <a:t>It is </a:t>
            </a:r>
            <a:r>
              <a:rPr lang="en-US" b="1" dirty="0"/>
              <a:t>usually</a:t>
            </a:r>
            <a:r>
              <a:rPr lang="en-US" dirty="0"/>
              <a:t> an offence if a player: </a:t>
            </a:r>
          </a:p>
          <a:p>
            <a:r>
              <a:rPr lang="en-US" dirty="0"/>
              <a:t>touches the ball with their hand/arm when:</a:t>
            </a:r>
          </a:p>
          <a:p>
            <a:pPr lvl="1"/>
            <a:r>
              <a:rPr lang="en-US" dirty="0"/>
              <a:t>the hand/arm has made their body unnaturally bigger </a:t>
            </a:r>
          </a:p>
          <a:p>
            <a:pPr lvl="1"/>
            <a:r>
              <a:rPr lang="en-US" dirty="0"/>
              <a:t>the hand/arm is above/beyond their shoulder level (unless the player deliberately plays the ball which then touches their hand/arm)</a:t>
            </a:r>
          </a:p>
          <a:p>
            <a:pPr marL="0" indent="0">
              <a:buNone/>
            </a:pPr>
            <a:r>
              <a:rPr lang="en-US" dirty="0"/>
              <a:t>The above offences apply even if the ball touches a player’s hand/arm directly from the head or body (including the foot) of another player who is close.</a:t>
            </a:r>
          </a:p>
        </p:txBody>
      </p:sp>
    </p:spTree>
    <p:extLst>
      <p:ext uri="{BB962C8B-B14F-4D97-AF65-F5344CB8AC3E}">
        <p14:creationId xmlns:p14="http://schemas.microsoft.com/office/powerpoint/2010/main" val="95824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760747-DFB8-4C3B-BA53-28EA4D7FC539}"/>
              </a:ext>
            </a:extLst>
          </p:cNvPr>
          <p:cNvSpPr>
            <a:spLocks noGrp="1"/>
          </p:cNvSpPr>
          <p:nvPr>
            <p:ph type="title"/>
          </p:nvPr>
        </p:nvSpPr>
        <p:spPr/>
        <p:txBody>
          <a:bodyPr/>
          <a:lstStyle/>
          <a:p>
            <a:r>
              <a:rPr lang="en-US" b="1" dirty="0"/>
              <a:t>Law 12 – Fouls and Misconduct</a:t>
            </a:r>
            <a:endParaRPr lang="en-US" dirty="0"/>
          </a:p>
        </p:txBody>
      </p:sp>
      <p:sp>
        <p:nvSpPr>
          <p:cNvPr id="3" name="Content Placeholder 2">
            <a:extLst>
              <a:ext uri="{FF2B5EF4-FFF2-40B4-BE49-F238E27FC236}">
                <a16:creationId xmlns="" xmlns:a16="http://schemas.microsoft.com/office/drawing/2014/main" id="{870089BD-F3CD-4917-8ADB-B7EE7B34E734}"/>
              </a:ext>
            </a:extLst>
          </p:cNvPr>
          <p:cNvSpPr>
            <a:spLocks noGrp="1"/>
          </p:cNvSpPr>
          <p:nvPr>
            <p:ph idx="1"/>
          </p:nvPr>
        </p:nvSpPr>
        <p:spPr>
          <a:xfrm>
            <a:off x="235165" y="1229478"/>
            <a:ext cx="8685427" cy="5126872"/>
          </a:xfrm>
        </p:spPr>
        <p:txBody>
          <a:bodyPr>
            <a:normAutofit fontScale="92500" lnSpcReduction="10000"/>
          </a:bodyPr>
          <a:lstStyle/>
          <a:p>
            <a:pPr marL="0" indent="0">
              <a:buNone/>
            </a:pPr>
            <a:r>
              <a:rPr lang="en-US" dirty="0"/>
              <a:t>Except for the above offences, </a:t>
            </a:r>
            <a:r>
              <a:rPr lang="en-US" b="1" dirty="0"/>
              <a:t>it is not usually </a:t>
            </a:r>
            <a:r>
              <a:rPr lang="en-US" dirty="0"/>
              <a:t>an offence if the ball touches a player’s hand/arm:</a:t>
            </a:r>
          </a:p>
          <a:p>
            <a:r>
              <a:rPr lang="en-US" dirty="0"/>
              <a:t>directly from the player’s own head or body (including the foot)</a:t>
            </a:r>
          </a:p>
          <a:p>
            <a:r>
              <a:rPr lang="en-US" dirty="0"/>
              <a:t>directly from the head or body (including the foot) of another player who is close </a:t>
            </a:r>
          </a:p>
          <a:p>
            <a:r>
              <a:rPr lang="en-US" dirty="0"/>
              <a:t>if the hand/arm is close to the body and does not make the body unnaturally bigger </a:t>
            </a:r>
          </a:p>
          <a:p>
            <a:r>
              <a:rPr lang="en-US" dirty="0"/>
              <a:t>when a player falls and the hand/arm is between the body and the ground to support the body, but not extended laterally or vertically away from the body</a:t>
            </a:r>
          </a:p>
        </p:txBody>
      </p:sp>
    </p:spTree>
    <p:extLst>
      <p:ext uri="{BB962C8B-B14F-4D97-AF65-F5344CB8AC3E}">
        <p14:creationId xmlns:p14="http://schemas.microsoft.com/office/powerpoint/2010/main" val="18247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111703" y="1789115"/>
            <a:ext cx="8920593" cy="4425042"/>
          </a:xfrm>
        </p:spPr>
        <p:txBody>
          <a:bodyPr>
            <a:noAutofit/>
          </a:bodyPr>
          <a:lstStyle/>
          <a:p>
            <a:pPr marL="0" indent="0">
              <a:buNone/>
            </a:pPr>
            <a:r>
              <a:rPr lang="en-US" sz="2800" dirty="0">
                <a:solidFill>
                  <a:srgbClr val="808080"/>
                </a:solidFill>
              </a:rPr>
              <a:t>Greater clarity is needed for handball, especially on those occasions when ‘nondeliberate’ handball is an offence. The re-wording follows a number of principles:</a:t>
            </a:r>
          </a:p>
          <a:p>
            <a:r>
              <a:rPr lang="en-US" sz="2400" dirty="0">
                <a:solidFill>
                  <a:srgbClr val="808080"/>
                </a:solidFill>
              </a:rPr>
              <a:t>football does not accept a goal being scored by a hand/arm (even if accidental) </a:t>
            </a:r>
          </a:p>
          <a:p>
            <a:r>
              <a:rPr lang="en-US" sz="2400" dirty="0">
                <a:solidFill>
                  <a:srgbClr val="808080"/>
                </a:solidFill>
              </a:rPr>
              <a:t>football expects a player to be penalized for handball if they gain possession/control of the ball from their hand/arm and gain a major advantage e.g. score or create a goal-scoring opportunity </a:t>
            </a:r>
          </a:p>
          <a:p>
            <a:r>
              <a:rPr lang="en-US" sz="2400" dirty="0">
                <a:solidFill>
                  <a:srgbClr val="808080"/>
                </a:solidFill>
              </a:rPr>
              <a:t>it is natural for a player to put their arm between their body and the ground for support when falling. </a:t>
            </a:r>
            <a:endParaRPr lang="en-US" dirty="0">
              <a:solidFill>
                <a:srgbClr val="808080"/>
              </a:solidFill>
            </a:endParaRP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175733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111703" y="1923329"/>
            <a:ext cx="8920593" cy="3813856"/>
          </a:xfrm>
        </p:spPr>
        <p:txBody>
          <a:bodyPr>
            <a:noAutofit/>
          </a:bodyPr>
          <a:lstStyle/>
          <a:p>
            <a:r>
              <a:rPr lang="en-US" sz="2800" dirty="0">
                <a:solidFill>
                  <a:srgbClr val="808080"/>
                </a:solidFill>
              </a:rPr>
              <a:t>having the hand/arm above shoulder height is rarely a ‘natural’ position and a player is ‘taking a risk’ by having the hand/arm in that position, including when sliding </a:t>
            </a:r>
          </a:p>
          <a:p>
            <a:r>
              <a:rPr lang="en-US" sz="2800" dirty="0">
                <a:solidFill>
                  <a:srgbClr val="808080"/>
                </a:solidFill>
              </a:rPr>
              <a:t>if the ball comes off the player’s body, or off another player (of either team) who is close by, onto the hand/arm it is often impossible to avoid contact with the ball.</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 (continued)</a:t>
            </a:r>
            <a:r>
              <a:rPr lang="en-US" sz="3000" dirty="0">
                <a:solidFill>
                  <a:srgbClr val="808080"/>
                </a:solidFill>
              </a:rPr>
              <a:t>:</a:t>
            </a:r>
          </a:p>
        </p:txBody>
      </p:sp>
    </p:spTree>
    <p:extLst>
      <p:ext uri="{BB962C8B-B14F-4D97-AF65-F5344CB8AC3E}">
        <p14:creationId xmlns:p14="http://schemas.microsoft.com/office/powerpoint/2010/main" val="129590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8" y="1229478"/>
            <a:ext cx="8685427" cy="1143000"/>
          </a:xfrm>
        </p:spPr>
        <p:txBody>
          <a:bodyPr>
            <a:noAutofit/>
          </a:bodyPr>
          <a:lstStyle/>
          <a:p>
            <a:r>
              <a:rPr lang="en-US" dirty="0"/>
              <a:t>Confirmation that an ‘illegal’ handball offence by a goalkeeper in their own penalty area is not sanctioned with a YC/RC</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8" y="2762240"/>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7" y="3316238"/>
            <a:ext cx="8685427" cy="284892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rgbClr val="808080"/>
                </a:solidFill>
              </a:rPr>
              <a:t>Goalkeepers cannot handle the ball in their penalty area from a deliberate pass or throw-in from a team-mate, or having released the ball from their hands. If they do, it is an IDFK but this and any other ‘illegal’ handling does not incur any disciplinary sanction even if it stops a promising attack or denies a goal or an obvious goal-scoring opportunity.</a:t>
            </a:r>
          </a:p>
          <a:p>
            <a:pPr marL="0" indent="0">
              <a:buNone/>
            </a:pPr>
            <a:endParaRPr lang="en-US" sz="2700" dirty="0"/>
          </a:p>
        </p:txBody>
      </p:sp>
    </p:spTree>
    <p:extLst>
      <p:ext uri="{BB962C8B-B14F-4D97-AF65-F5344CB8AC3E}">
        <p14:creationId xmlns:p14="http://schemas.microsoft.com/office/powerpoint/2010/main" val="210225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7" y="1229478"/>
            <a:ext cx="8685427" cy="1143000"/>
          </a:xfrm>
        </p:spPr>
        <p:txBody>
          <a:bodyPr>
            <a:noAutofit/>
          </a:bodyPr>
          <a:lstStyle/>
          <a:p>
            <a:r>
              <a:rPr lang="en-US" dirty="0"/>
              <a:t>If, after a throw-in or deliberate pass from a team-mate, the goalkeeper unsuccessfully kicks or tries to kick the ball to release it into play, the goalkeeper can then handle the ball.</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8" y="3238479"/>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23405" y="3792477"/>
            <a:ext cx="8685427" cy="284892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When the GK clearly kicks or tries to kick the ball into play, this shows no intention to handle the ball so, if the ‘clearance’ attempt is unsuccessful, the goalkeeper can then handle the ball without committing an offence</a:t>
            </a:r>
            <a:endParaRPr lang="en-US" sz="2700" dirty="0">
              <a:solidFill>
                <a:srgbClr val="808080"/>
              </a:solidFill>
            </a:endParaRPr>
          </a:p>
        </p:txBody>
      </p:sp>
    </p:spTree>
    <p:extLst>
      <p:ext uri="{BB962C8B-B14F-4D97-AF65-F5344CB8AC3E}">
        <p14:creationId xmlns:p14="http://schemas.microsoft.com/office/powerpoint/2010/main" val="41103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2302328"/>
            <a:ext cx="8685427" cy="2351315"/>
          </a:xfrm>
        </p:spPr>
        <p:txBody>
          <a:bodyPr>
            <a:noAutofit/>
          </a:bodyPr>
          <a:lstStyle/>
          <a:p>
            <a:r>
              <a:rPr lang="en-US" dirty="0"/>
              <a:t>Referee can delay issuing a YC/RC until the next stoppage if the non-offending team takes a quick free kick and creates a goal-scoring opportunity</a:t>
            </a:r>
            <a:endParaRPr lang="en-US" dirty="0">
              <a:latin typeface="+mj-lt"/>
            </a:endParaRPr>
          </a:p>
        </p:txBody>
      </p:sp>
    </p:spTree>
    <p:extLst>
      <p:ext uri="{BB962C8B-B14F-4D97-AF65-F5344CB8AC3E}">
        <p14:creationId xmlns:p14="http://schemas.microsoft.com/office/powerpoint/2010/main" val="7269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6" y="1691143"/>
            <a:ext cx="8920593" cy="4209326"/>
          </a:xfrm>
        </p:spPr>
        <p:txBody>
          <a:bodyPr>
            <a:noAutofit/>
          </a:bodyPr>
          <a:lstStyle/>
          <a:p>
            <a:pPr marL="0" indent="0">
              <a:buNone/>
            </a:pPr>
            <a:r>
              <a:rPr lang="en-US" sz="3000" dirty="0">
                <a:solidFill>
                  <a:srgbClr val="808080"/>
                </a:solidFill>
              </a:rPr>
              <a:t>Occasionally, an attack is stopped by a </a:t>
            </a:r>
            <a:r>
              <a:rPr lang="en-US" sz="3000" dirty="0" err="1">
                <a:solidFill>
                  <a:srgbClr val="808080"/>
                </a:solidFill>
              </a:rPr>
              <a:t>cautionable</a:t>
            </a:r>
            <a:r>
              <a:rPr lang="en-US" sz="3000" dirty="0">
                <a:solidFill>
                  <a:srgbClr val="808080"/>
                </a:solidFill>
              </a:rPr>
              <a:t> or sending-off offence and the attacking team takes a quick free kick which restores the ‘lost’ attack; it is clearly ‘unfair’ if this ‘new’ attack is stopped to issue the YC/RC. However, if the referee has distracted the offending team by starting the YC/RC procedure, the quick free kick is not allowed. For a DOGSO offence, the player will be cautioned and not sent-off because the attack was re-started (as when advantage is applied for a DOGSO offence).</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237303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12 – Fouls and Misconduct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8" y="1662478"/>
            <a:ext cx="8685427" cy="1143000"/>
          </a:xfrm>
        </p:spPr>
        <p:txBody>
          <a:bodyPr>
            <a:noAutofit/>
          </a:bodyPr>
          <a:lstStyle/>
          <a:p>
            <a:r>
              <a:rPr lang="en-US" dirty="0"/>
              <a:t>The YC for an ‘illegal’ goal celebration remains even if the goal is disallowed</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9" y="2875002"/>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23405" y="3498524"/>
            <a:ext cx="8685427" cy="284892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Cautions for inappropriate goal celebrations apply even if the goal is disallowed as the impact (safety, image of the game etc.) is the same as if the goal was awarded.</a:t>
            </a:r>
            <a:endParaRPr lang="en-US" sz="2700" dirty="0">
              <a:solidFill>
                <a:srgbClr val="808080"/>
              </a:solidFill>
            </a:endParaRPr>
          </a:p>
        </p:txBody>
      </p:sp>
    </p:spTree>
    <p:extLst>
      <p:ext uri="{BB962C8B-B14F-4D97-AF65-F5344CB8AC3E}">
        <p14:creationId xmlns:p14="http://schemas.microsoft.com/office/powerpoint/2010/main" val="243535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Warnings, YC, RC for Team Officials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5" y="1213149"/>
            <a:ext cx="8685427" cy="5126872"/>
          </a:xfrm>
        </p:spPr>
        <p:txBody>
          <a:bodyPr>
            <a:noAutofit/>
          </a:bodyPr>
          <a:lstStyle/>
          <a:p>
            <a:pPr marL="0" indent="0">
              <a:buNone/>
            </a:pPr>
            <a:r>
              <a:rPr lang="en-US" sz="2400" dirty="0"/>
              <a:t>Where an offence is committed and the offender cannot be identified, the senior team coach present in the technical area will receive the sanction.</a:t>
            </a:r>
          </a:p>
          <a:p>
            <a:pPr marL="0" indent="0">
              <a:buNone/>
            </a:pPr>
            <a:r>
              <a:rPr lang="en-US" sz="2400" b="1" dirty="0"/>
              <a:t>Warning</a:t>
            </a:r>
          </a:p>
          <a:p>
            <a:pPr marL="0" indent="0">
              <a:buNone/>
            </a:pPr>
            <a:r>
              <a:rPr lang="en-US" sz="2400" dirty="0"/>
              <a:t>The following offences should usually result in a warning; repeated or blatant offences should result in a caution or sending-off</a:t>
            </a:r>
          </a:p>
          <a:p>
            <a:r>
              <a:rPr lang="en-US" sz="2300" dirty="0"/>
              <a:t>entering the field of play in a respectful/non-confrontational manner</a:t>
            </a:r>
          </a:p>
          <a:p>
            <a:r>
              <a:rPr lang="en-US" sz="2300" dirty="0"/>
              <a:t>failing to cooperate with a match official e.g. ignoring an instruction/request from assistant referee or the fourth official</a:t>
            </a:r>
          </a:p>
          <a:p>
            <a:r>
              <a:rPr lang="en-US" sz="2300" dirty="0"/>
              <a:t>minor/low-level disagreement (by word or action) with a decision</a:t>
            </a:r>
          </a:p>
          <a:p>
            <a:r>
              <a:rPr lang="en-US" sz="2300" dirty="0"/>
              <a:t>occasionally leaving the confines of the technical area without committing another offence</a:t>
            </a:r>
          </a:p>
        </p:txBody>
      </p:sp>
    </p:spTree>
    <p:extLst>
      <p:ext uri="{BB962C8B-B14F-4D97-AF65-F5344CB8AC3E}">
        <p14:creationId xmlns:p14="http://schemas.microsoft.com/office/powerpoint/2010/main" val="229574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IFAB Reminders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1779814"/>
            <a:ext cx="8685427" cy="4576536"/>
          </a:xfrm>
        </p:spPr>
        <p:txBody>
          <a:bodyPr/>
          <a:lstStyle/>
          <a:p>
            <a:r>
              <a:rPr lang="en-US" b="1" dirty="0"/>
              <a:t>Respect for Referees</a:t>
            </a:r>
          </a:p>
          <a:p>
            <a:pPr marL="0" indent="0">
              <a:buNone/>
            </a:pPr>
            <a:r>
              <a:rPr lang="en-US" dirty="0"/>
              <a:t>Players must respect all decisions made by the referee and other match officials. Respect for the Laws of the Game and the match officials who apply the Laws is paramount to the fairness and image of football</a:t>
            </a:r>
          </a:p>
        </p:txBody>
      </p:sp>
    </p:spTree>
    <p:extLst>
      <p:ext uri="{BB962C8B-B14F-4D97-AF65-F5344CB8AC3E}">
        <p14:creationId xmlns:p14="http://schemas.microsoft.com/office/powerpoint/2010/main" val="85226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Warnings, YC, RC for Team Officials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6" y="1229478"/>
            <a:ext cx="8685427" cy="4707164"/>
          </a:xfrm>
        </p:spPr>
        <p:txBody>
          <a:bodyPr>
            <a:noAutofit/>
          </a:bodyPr>
          <a:lstStyle/>
          <a:p>
            <a:pPr marL="0" indent="0">
              <a:buNone/>
            </a:pPr>
            <a:r>
              <a:rPr lang="en-US" sz="2800" b="1" dirty="0"/>
              <a:t>Caution </a:t>
            </a:r>
            <a:r>
              <a:rPr lang="en-US" sz="2800" dirty="0"/>
              <a:t>(include but not limited to:)</a:t>
            </a:r>
          </a:p>
          <a:p>
            <a:r>
              <a:rPr lang="en-US" sz="2400" dirty="0"/>
              <a:t>clearly/persistently not respecting the confines of their team’s technical area </a:t>
            </a:r>
          </a:p>
          <a:p>
            <a:r>
              <a:rPr lang="en-US" sz="2400" dirty="0"/>
              <a:t>delaying the restart of play by their team</a:t>
            </a:r>
          </a:p>
          <a:p>
            <a:r>
              <a:rPr lang="en-US" sz="2400" dirty="0"/>
              <a:t>deliberately entering the technical area of the opposing team (non-confrontational)</a:t>
            </a:r>
          </a:p>
          <a:p>
            <a:r>
              <a:rPr lang="en-US" sz="2400" dirty="0"/>
              <a:t>dissent by word or action including: throwing/kicking drinks bottles or other objects</a:t>
            </a:r>
          </a:p>
          <a:p>
            <a:r>
              <a:rPr lang="en-US" sz="2400" dirty="0"/>
              <a:t>gestures which show a clear lack of respect for the match official(s) e.g. sarcastic clapping</a:t>
            </a:r>
          </a:p>
        </p:txBody>
      </p:sp>
    </p:spTree>
    <p:extLst>
      <p:ext uri="{BB962C8B-B14F-4D97-AF65-F5344CB8AC3E}">
        <p14:creationId xmlns:p14="http://schemas.microsoft.com/office/powerpoint/2010/main" val="234900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Warnings, YC, RC for Team Officials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5" y="1551213"/>
            <a:ext cx="8685427" cy="4788807"/>
          </a:xfrm>
        </p:spPr>
        <p:txBody>
          <a:bodyPr>
            <a:noAutofit/>
          </a:bodyPr>
          <a:lstStyle/>
          <a:p>
            <a:pPr marL="0" indent="0">
              <a:buNone/>
            </a:pPr>
            <a:r>
              <a:rPr lang="en-US" sz="2800" b="1" dirty="0"/>
              <a:t>Caution </a:t>
            </a:r>
            <a:r>
              <a:rPr lang="en-US" sz="2800" dirty="0"/>
              <a:t>(include but not limited to:)</a:t>
            </a:r>
          </a:p>
          <a:p>
            <a:r>
              <a:rPr lang="en-US" sz="2400" dirty="0"/>
              <a:t>entering the referee review area (RRA)</a:t>
            </a:r>
          </a:p>
          <a:p>
            <a:r>
              <a:rPr lang="en-US" sz="2400" dirty="0"/>
              <a:t>excessively/persistently gesturing for a red or yellow card</a:t>
            </a:r>
          </a:p>
          <a:p>
            <a:r>
              <a:rPr lang="en-US" sz="2400" dirty="0"/>
              <a:t>excessively showing the TV signal for a VAR ‘review’</a:t>
            </a:r>
          </a:p>
          <a:p>
            <a:r>
              <a:rPr lang="en-US" sz="2400" dirty="0"/>
              <a:t>gesturing or acting in a provocative or inflammatory manner persistent unacceptable behavior (including repeated warning offences)</a:t>
            </a:r>
          </a:p>
          <a:p>
            <a:r>
              <a:rPr lang="en-US" sz="2400" dirty="0"/>
              <a:t>showing a lack of respect for the game</a:t>
            </a:r>
          </a:p>
        </p:txBody>
      </p:sp>
    </p:spTree>
    <p:extLst>
      <p:ext uri="{BB962C8B-B14F-4D97-AF65-F5344CB8AC3E}">
        <p14:creationId xmlns:p14="http://schemas.microsoft.com/office/powerpoint/2010/main" val="349300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Warnings, YC, RC for Team Officials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5" y="1201655"/>
            <a:ext cx="8685427" cy="5110543"/>
          </a:xfrm>
        </p:spPr>
        <p:txBody>
          <a:bodyPr>
            <a:noAutofit/>
          </a:bodyPr>
          <a:lstStyle/>
          <a:p>
            <a:pPr marL="0" indent="0">
              <a:buNone/>
            </a:pPr>
            <a:r>
              <a:rPr lang="en-US" sz="2800" b="1" dirty="0"/>
              <a:t>Sending Off </a:t>
            </a:r>
            <a:r>
              <a:rPr lang="en-US" sz="2800" dirty="0"/>
              <a:t>(include but not limited to:)</a:t>
            </a:r>
          </a:p>
          <a:p>
            <a:r>
              <a:rPr lang="en-US" sz="2400" dirty="0"/>
              <a:t>delaying the restart of play by the opposing team e.g. holding onto the ball, kicking the ball away, obstructing the movement of a player</a:t>
            </a:r>
          </a:p>
          <a:p>
            <a:r>
              <a:rPr lang="en-US" sz="2400" dirty="0"/>
              <a:t>deliberately leaving the technical area to: </a:t>
            </a:r>
          </a:p>
          <a:p>
            <a:pPr lvl="1"/>
            <a:r>
              <a:rPr lang="en-US" sz="2000" dirty="0"/>
              <a:t>show dissent towards, or remonstrate with, a match official</a:t>
            </a:r>
          </a:p>
          <a:p>
            <a:pPr lvl="1"/>
            <a:r>
              <a:rPr lang="en-US" sz="2000" dirty="0"/>
              <a:t>act in a provocative or inflammatory manner </a:t>
            </a:r>
          </a:p>
          <a:p>
            <a:r>
              <a:rPr lang="en-US" sz="2400" dirty="0"/>
              <a:t>enter the opposing technical area in an aggressive or confrontational manner</a:t>
            </a:r>
          </a:p>
          <a:p>
            <a:r>
              <a:rPr lang="en-US" sz="2400" dirty="0"/>
              <a:t>deliberately throwing/kicking an object onto the field of play</a:t>
            </a:r>
          </a:p>
          <a:p>
            <a:pPr lvl="1"/>
            <a:r>
              <a:rPr lang="en-US" sz="2000" dirty="0"/>
              <a:t>entering the field of play to:</a:t>
            </a:r>
          </a:p>
          <a:p>
            <a:pPr lvl="1"/>
            <a:r>
              <a:rPr lang="en-US" sz="2000" dirty="0"/>
              <a:t>confront a match official (including at half-time and full-time)</a:t>
            </a:r>
          </a:p>
          <a:p>
            <a:pPr lvl="1"/>
            <a:r>
              <a:rPr lang="en-US" sz="2000" dirty="0"/>
              <a:t>interfere with play, an opposing player or match official</a:t>
            </a:r>
          </a:p>
        </p:txBody>
      </p:sp>
    </p:spTree>
    <p:extLst>
      <p:ext uri="{BB962C8B-B14F-4D97-AF65-F5344CB8AC3E}">
        <p14:creationId xmlns:p14="http://schemas.microsoft.com/office/powerpoint/2010/main" val="208318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animEffect transition="in" filter="fade">
                                      <p:cBhvr>
                                        <p:cTn id="36" dur="500"/>
                                        <p:tgtEl>
                                          <p:spTgt spid="7">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fade">
                                      <p:cBhvr>
                                        <p:cTn id="39" dur="500"/>
                                        <p:tgtEl>
                                          <p:spTgt spid="7">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Restart of Play After </a:t>
            </a:r>
            <a:br>
              <a:rPr lang="en-US" b="1" dirty="0"/>
            </a:br>
            <a:r>
              <a:rPr lang="en-US" b="1" dirty="0"/>
              <a:t>Fouls and Misconducts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5" y="1665514"/>
            <a:ext cx="8685427" cy="4646684"/>
          </a:xfrm>
        </p:spPr>
        <p:txBody>
          <a:bodyPr>
            <a:noAutofit/>
          </a:bodyPr>
          <a:lstStyle/>
          <a:p>
            <a:r>
              <a:rPr lang="en-US" dirty="0"/>
              <a:t>All verbal offences are penalized with an indirect free kick</a:t>
            </a:r>
          </a:p>
          <a:p>
            <a:r>
              <a:rPr lang="en-US" dirty="0"/>
              <a:t>If an offence is committed outside the field of play by a player against a player, substitute, substituted player or team official of the player’s team, play is restarted with an indirect free kick on the boundary line closest to where the offence occurred</a:t>
            </a:r>
            <a:endParaRPr lang="en-US" sz="2400" dirty="0"/>
          </a:p>
        </p:txBody>
      </p:sp>
    </p:spTree>
    <p:extLst>
      <p:ext uri="{BB962C8B-B14F-4D97-AF65-F5344CB8AC3E}">
        <p14:creationId xmlns:p14="http://schemas.microsoft.com/office/powerpoint/2010/main" val="415146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1" y="86478"/>
            <a:ext cx="7751872" cy="1143000"/>
          </a:xfrm>
        </p:spPr>
        <p:txBody>
          <a:bodyPr>
            <a:normAutofit fontScale="90000"/>
          </a:bodyPr>
          <a:lstStyle/>
          <a:p>
            <a:r>
              <a:rPr lang="en-US" b="1" dirty="0"/>
              <a:t>Restart of Play After </a:t>
            </a:r>
            <a:br>
              <a:rPr lang="en-US" b="1" dirty="0"/>
            </a:br>
            <a:r>
              <a:rPr lang="en-US" b="1" dirty="0"/>
              <a:t>Fouls and Misconducts</a:t>
            </a:r>
          </a:p>
        </p:txBody>
      </p:sp>
      <p:sp>
        <p:nvSpPr>
          <p:cNvPr id="7" name="Content Placeholder 6">
            <a:extLst>
              <a:ext uri="{FF2B5EF4-FFF2-40B4-BE49-F238E27FC236}">
                <a16:creationId xmlns="" xmlns:a16="http://schemas.microsoft.com/office/drawing/2014/main" id="{70AEB840-039C-41BD-84CD-21FDA4401B8D}"/>
              </a:ext>
            </a:extLst>
          </p:cNvPr>
          <p:cNvSpPr>
            <a:spLocks noGrp="1"/>
          </p:cNvSpPr>
          <p:nvPr>
            <p:ph idx="1"/>
          </p:nvPr>
        </p:nvSpPr>
        <p:spPr>
          <a:xfrm>
            <a:off x="235165" y="2008414"/>
            <a:ext cx="8685427" cy="4303784"/>
          </a:xfrm>
        </p:spPr>
        <p:txBody>
          <a:bodyPr>
            <a:noAutofit/>
          </a:bodyPr>
          <a:lstStyle/>
          <a:p>
            <a:r>
              <a:rPr lang="en-US" dirty="0"/>
              <a:t>If a player standing who is on or off the field of play throws or kicks an object (other than the match ball) at an opposing player, or throws or kicks an object (including a ball) at an opposing player, substitute, substituted or sent off player, or team official, or a match official or the match ball, play is restarted with a direct free kick (…)</a:t>
            </a:r>
            <a:endParaRPr lang="en-US" sz="2400" dirty="0"/>
          </a:p>
        </p:txBody>
      </p:sp>
    </p:spTree>
    <p:extLst>
      <p:ext uri="{BB962C8B-B14F-4D97-AF65-F5344CB8AC3E}">
        <p14:creationId xmlns:p14="http://schemas.microsoft.com/office/powerpoint/2010/main" val="29464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13 – Free Kicks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4" y="1143000"/>
            <a:ext cx="8685427" cy="2286000"/>
          </a:xfrm>
        </p:spPr>
        <p:txBody>
          <a:bodyPr>
            <a:noAutofit/>
          </a:bodyPr>
          <a:lstStyle/>
          <a:p>
            <a:r>
              <a:rPr lang="en-US" dirty="0"/>
              <a:t>Once an IDFK has been taken, the referee can stop showing the IDFK signal if it is clear that goal cannot be scored directly (e.g. from most offside IDFKs)</a:t>
            </a:r>
            <a:endParaRPr lang="en-US" sz="2800" dirty="0"/>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68" y="3238479"/>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23405" y="3808805"/>
            <a:ext cx="8685427" cy="259191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rgbClr val="808080"/>
                </a:solidFill>
              </a:rPr>
              <a:t>Many indirect free kicks are too far from the opponents’ goal for a goal to be scored directly (e.g. IDFKs for offside); in these cases, the referee only needs to maintain the signal until the kick is taken because running whilst showing the signal is not easy.</a:t>
            </a:r>
          </a:p>
        </p:txBody>
      </p:sp>
    </p:spTree>
    <p:extLst>
      <p:ext uri="{BB962C8B-B14F-4D97-AF65-F5344CB8AC3E}">
        <p14:creationId xmlns:p14="http://schemas.microsoft.com/office/powerpoint/2010/main" val="272408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13 – Free Kicks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9" y="1295642"/>
            <a:ext cx="8685427" cy="1625377"/>
          </a:xfrm>
        </p:spPr>
        <p:txBody>
          <a:bodyPr>
            <a:noAutofit/>
          </a:bodyPr>
          <a:lstStyle/>
          <a:p>
            <a:r>
              <a:rPr lang="en-US" sz="3000" dirty="0"/>
              <a:t>For defending team free kicks in their penalty area, the ball is in play once it is kicked and clearly moves; it does not have to leave the penalty area</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70" y="2851582"/>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9" y="3435491"/>
            <a:ext cx="8685427" cy="358156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rgbClr val="808080"/>
                </a:solidFill>
              </a:rPr>
              <a:t>The experiment where, at a defending team free kick in the penalty area, </a:t>
            </a:r>
            <a:r>
              <a:rPr lang="en-US" sz="2800" b="1" dirty="0">
                <a:solidFill>
                  <a:srgbClr val="808080"/>
                </a:solidFill>
              </a:rPr>
              <a:t>the ball is in play once it is kicked and does not have to leave the penalty area</a:t>
            </a:r>
            <a:r>
              <a:rPr lang="en-US" sz="2800" dirty="0">
                <a:solidFill>
                  <a:srgbClr val="808080"/>
                </a:solidFill>
              </a:rPr>
              <a:t>, has produced a faster and more constructive restart. Opponents must remain outside the penalty area and at least 9.15m away until the ball is in play. </a:t>
            </a:r>
          </a:p>
        </p:txBody>
      </p:sp>
    </p:spTree>
    <p:extLst>
      <p:ext uri="{BB962C8B-B14F-4D97-AF65-F5344CB8AC3E}">
        <p14:creationId xmlns:p14="http://schemas.microsoft.com/office/powerpoint/2010/main" val="9957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13 – Free Kicks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3" y="1387929"/>
            <a:ext cx="8536776" cy="1650363"/>
          </a:xfrm>
        </p:spPr>
        <p:txBody>
          <a:bodyPr>
            <a:noAutofit/>
          </a:bodyPr>
          <a:lstStyle/>
          <a:p>
            <a:r>
              <a:rPr lang="en-US" dirty="0"/>
              <a:t>When there is a defensive ‘wall’ of at least three players, all attacking team players must be at least 1m from the ‘wall’; IDFK if they encroach</a:t>
            </a:r>
            <a:endParaRPr lang="en-US" sz="2800" dirty="0"/>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71" y="3038292"/>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71" y="3592286"/>
            <a:ext cx="8685427" cy="345629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rgbClr val="808080"/>
                </a:solidFill>
              </a:rPr>
              <a:t>Attackers standing very close to, or in, the defensive ‘wall’ at a free kick often cause management problems and waste time. There is no legitimate tactical justification for attackers to be in the ‘wall’ and their presence is against the ‘spirit of the game’ and often damages the image of the game.</a:t>
            </a:r>
          </a:p>
        </p:txBody>
      </p:sp>
    </p:spTree>
    <p:extLst>
      <p:ext uri="{BB962C8B-B14F-4D97-AF65-F5344CB8AC3E}">
        <p14:creationId xmlns:p14="http://schemas.microsoft.com/office/powerpoint/2010/main" val="143270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14 – The Penalty Kick</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71" y="1308703"/>
            <a:ext cx="8685427" cy="1650363"/>
          </a:xfrm>
        </p:spPr>
        <p:txBody>
          <a:bodyPr>
            <a:noAutofit/>
          </a:bodyPr>
          <a:lstStyle/>
          <a:p>
            <a:r>
              <a:rPr lang="en-US" dirty="0"/>
              <a:t>Goalposts, crossbar and nets must not be moving when a penalty is taken and the goalkeeper must not be touching them</a:t>
            </a:r>
          </a:p>
          <a:p>
            <a:r>
              <a:rPr lang="en-US" dirty="0"/>
              <a:t>Goalkeeper must have at least part of one foot on the goal line when a penalty kick is taken; cannot stand behind the line</a:t>
            </a:r>
          </a:p>
          <a:p>
            <a:r>
              <a:rPr lang="en-US" dirty="0"/>
              <a:t>If an offence occurs after the referee signals for a penalty kick to be taken but the kick is not taken, it must then be taken after any YC/RC is issued</a:t>
            </a:r>
          </a:p>
        </p:txBody>
      </p:sp>
    </p:spTree>
    <p:extLst>
      <p:ext uri="{BB962C8B-B14F-4D97-AF65-F5344CB8AC3E}">
        <p14:creationId xmlns:p14="http://schemas.microsoft.com/office/powerpoint/2010/main" val="189139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a:xfrm>
            <a:off x="1168720" y="86478"/>
            <a:ext cx="7975279" cy="1143000"/>
          </a:xfrm>
        </p:spPr>
        <p:txBody>
          <a:bodyPr>
            <a:normAutofit/>
          </a:bodyPr>
          <a:lstStyle/>
          <a:p>
            <a:r>
              <a:rPr lang="en-US" b="1" dirty="0"/>
              <a:t>Law 14 – The Penalty Kick</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6" y="1658485"/>
            <a:ext cx="8920593" cy="4209326"/>
          </a:xfrm>
        </p:spPr>
        <p:txBody>
          <a:bodyPr>
            <a:noAutofit/>
          </a:bodyPr>
          <a:lstStyle/>
          <a:p>
            <a:pPr marL="0" indent="0">
              <a:buNone/>
            </a:pPr>
            <a:r>
              <a:rPr lang="en-US" sz="2750" dirty="0">
                <a:solidFill>
                  <a:srgbClr val="808080"/>
                </a:solidFill>
              </a:rPr>
              <a:t>The referee must not signal for the penalty kick to be taken if the goalkeeper is touching the goalposts, crossbar or net, or if they are moving e.g. the goalkeeper has kicked/shaken them</a:t>
            </a:r>
          </a:p>
          <a:p>
            <a:pPr marL="0" indent="0">
              <a:buNone/>
            </a:pPr>
            <a:r>
              <a:rPr lang="en-US" sz="2750" dirty="0">
                <a:solidFill>
                  <a:srgbClr val="808080"/>
                </a:solidFill>
              </a:rPr>
              <a:t>Goalkeepers are not permitted to stand in front of or behind the line. Allowing the goalkeeper to have only one foot touching the goal line (or, if jumping, in line with the goal line) when the penalty kick is taken is a more practical approach as it is easier to identify if both feet are not on the line. As the kicker can ‘stutter’ in the run, it is reasonable that the goalkeeper can take one step in anticipation of the kick.</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20816"/>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410667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3 - The Players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2302328"/>
            <a:ext cx="8685427" cy="2351315"/>
          </a:xfrm>
        </p:spPr>
        <p:txBody>
          <a:bodyPr/>
          <a:lstStyle/>
          <a:p>
            <a:r>
              <a:rPr lang="en-US" dirty="0">
                <a:latin typeface="+mj-lt"/>
              </a:rPr>
              <a:t>A player who is being substituted must leave the field at the nearest point on the boundary line, unless otherwise directed by the referee</a:t>
            </a:r>
          </a:p>
        </p:txBody>
      </p:sp>
    </p:spTree>
    <p:extLst>
      <p:ext uri="{BB962C8B-B14F-4D97-AF65-F5344CB8AC3E}">
        <p14:creationId xmlns:p14="http://schemas.microsoft.com/office/powerpoint/2010/main" val="169996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15 – The Throw In</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2" y="1387929"/>
            <a:ext cx="8685427" cy="1650363"/>
          </a:xfrm>
        </p:spPr>
        <p:txBody>
          <a:bodyPr>
            <a:noAutofit/>
          </a:bodyPr>
          <a:lstStyle/>
          <a:p>
            <a:r>
              <a:rPr lang="en-US" dirty="0"/>
              <a:t>Opponents must be at least 2m from the point on the touchline where a throw-in is to be taken, even if the thrower is back from the line</a:t>
            </a:r>
            <a:endParaRPr lang="en-US" sz="2800" dirty="0"/>
          </a:p>
        </p:txBody>
      </p:sp>
      <p:sp>
        <p:nvSpPr>
          <p:cNvPr id="4" name="TextBox 3">
            <a:extLst>
              <a:ext uri="{FF2B5EF4-FFF2-40B4-BE49-F238E27FC236}">
                <a16:creationId xmlns="" xmlns:a16="http://schemas.microsoft.com/office/drawing/2014/main" id="{2B01B8C0-45D3-4BC8-9CF1-EFB4EFF36FC1}"/>
              </a:ext>
            </a:extLst>
          </p:cNvPr>
          <p:cNvSpPr txBox="1"/>
          <p:nvPr/>
        </p:nvSpPr>
        <p:spPr>
          <a:xfrm>
            <a:off x="235172" y="3152001"/>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71" y="3951514"/>
            <a:ext cx="8525007" cy="209005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rgbClr val="808080"/>
                </a:solidFill>
              </a:rPr>
              <a:t>This covers situations where a player takes a throw-in some distance from the touchline.</a:t>
            </a:r>
            <a:endParaRPr lang="en-US" sz="2800" dirty="0">
              <a:solidFill>
                <a:srgbClr val="808080"/>
              </a:solidFill>
            </a:endParaRPr>
          </a:p>
        </p:txBody>
      </p:sp>
    </p:spTree>
    <p:extLst>
      <p:ext uri="{BB962C8B-B14F-4D97-AF65-F5344CB8AC3E}">
        <p14:creationId xmlns:p14="http://schemas.microsoft.com/office/powerpoint/2010/main" val="112442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normAutofit/>
          </a:bodyPr>
          <a:lstStyle/>
          <a:p>
            <a:r>
              <a:rPr lang="en-US" b="1" dirty="0"/>
              <a:t>Law 15 – The Goal Kick</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71" y="1112760"/>
            <a:ext cx="8685427" cy="1650363"/>
          </a:xfrm>
        </p:spPr>
        <p:txBody>
          <a:bodyPr>
            <a:noAutofit/>
          </a:bodyPr>
          <a:lstStyle/>
          <a:p>
            <a:r>
              <a:rPr lang="en-US" dirty="0"/>
              <a:t>At goal kicks, the ball is in play once it is kicked and clearly moves; it does not have to leave the penalty area</a:t>
            </a:r>
          </a:p>
        </p:txBody>
      </p:sp>
      <p:sp>
        <p:nvSpPr>
          <p:cNvPr id="4" name="TextBox 3">
            <a:extLst>
              <a:ext uri="{FF2B5EF4-FFF2-40B4-BE49-F238E27FC236}">
                <a16:creationId xmlns="" xmlns:a16="http://schemas.microsoft.com/office/drawing/2014/main" id="{5296811A-1CAB-44A0-88C2-B934B69D999B}"/>
              </a:ext>
            </a:extLst>
          </p:cNvPr>
          <p:cNvSpPr txBox="1"/>
          <p:nvPr/>
        </p:nvSpPr>
        <p:spPr>
          <a:xfrm>
            <a:off x="223402" y="271171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29C17518-9866-473B-9EC1-F1DCD41A52EF}"/>
              </a:ext>
            </a:extLst>
          </p:cNvPr>
          <p:cNvSpPr txBox="1">
            <a:spLocks/>
          </p:cNvSpPr>
          <p:nvPr/>
        </p:nvSpPr>
        <p:spPr>
          <a:xfrm>
            <a:off x="235171" y="3265713"/>
            <a:ext cx="8908829" cy="321307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solidFill>
                  <a:srgbClr val="808080"/>
                </a:solidFill>
              </a:rPr>
              <a:t>The experiment that at a goal kick the ball is in play once it is kicked, and does not have to leave the penalty area, has created a faster and more dynamic/constructive restart to the game. It has reduced the time ‘lost/wasted’ including stopping the tactic of ‘wasting’ time when a defender deliberately plays the ball before it leaves the penalty area knowing that all that will happen is the goal kick will be retaken.</a:t>
            </a:r>
          </a:p>
          <a:p>
            <a:pPr marL="0" indent="0">
              <a:buNone/>
            </a:pPr>
            <a:r>
              <a:rPr lang="en-US" sz="2300" b="1" dirty="0">
                <a:solidFill>
                  <a:srgbClr val="808080"/>
                </a:solidFill>
              </a:rPr>
              <a:t>Opponents must remain outside the penalty area until the ball is in play.</a:t>
            </a:r>
          </a:p>
        </p:txBody>
      </p:sp>
    </p:spTree>
    <p:extLst>
      <p:ext uri="{BB962C8B-B14F-4D97-AF65-F5344CB8AC3E}">
        <p14:creationId xmlns:p14="http://schemas.microsoft.com/office/powerpoint/2010/main" val="10037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pic>
        <p:nvPicPr>
          <p:cNvPr id="1026" name="Picture 2" descr="https://cdn.psychologytoday.com/sites/default/files/blogs/145967/2014/07/156148-1602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1691" y="1757271"/>
            <a:ext cx="4216809" cy="4216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006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3 - The Players</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23406" y="1778423"/>
            <a:ext cx="8685427" cy="4122045"/>
          </a:xfrm>
        </p:spPr>
        <p:txBody>
          <a:bodyPr>
            <a:noAutofit/>
          </a:bodyPr>
          <a:lstStyle/>
          <a:p>
            <a:pPr marL="0" indent="0">
              <a:buNone/>
            </a:pPr>
            <a:r>
              <a:rPr lang="en-US" sz="2700" dirty="0">
                <a:solidFill>
                  <a:srgbClr val="808080"/>
                </a:solidFill>
              </a:rPr>
              <a:t>To stop a player who is being substituted ‘wasting’ time by leaving slowly at the halfway line (which is not a Law requirement) the player must leave at the nearest point (as with an injury) unless the referee indicates otherwise, e.g. if the player can leave quickly at the halfway line, there is a safety/security issue or the player leaves on a stretcher. The player must go immediately to the technical area or dressing room to avoid problems with substitutes, spectators, or the match officials. A player who infringes the spirit of this Law should be sanctioned for unsporting behavior i.e. delaying the restart of play.</a:t>
            </a:r>
          </a:p>
        </p:txBody>
      </p:sp>
      <p:sp>
        <p:nvSpPr>
          <p:cNvPr id="4" name="TextBox 3">
            <a:extLst>
              <a:ext uri="{FF2B5EF4-FFF2-40B4-BE49-F238E27FC236}">
                <a16:creationId xmlns="" xmlns:a16="http://schemas.microsoft.com/office/drawing/2014/main" id="{A312A22B-AD03-455D-B6CF-2A9ACE25FDD6}"/>
              </a:ext>
            </a:extLst>
          </p:cNvPr>
          <p:cNvSpPr txBox="1"/>
          <p:nvPr/>
        </p:nvSpPr>
        <p:spPr>
          <a:xfrm>
            <a:off x="235167" y="1137145"/>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Tree>
    <p:extLst>
      <p:ext uri="{BB962C8B-B14F-4D97-AF65-F5344CB8AC3E}">
        <p14:creationId xmlns:p14="http://schemas.microsoft.com/office/powerpoint/2010/main" val="158972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4 - The Player’s Equipment</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1403669"/>
            <a:ext cx="8685427" cy="2351315"/>
          </a:xfrm>
        </p:spPr>
        <p:txBody>
          <a:bodyPr>
            <a:normAutofit/>
          </a:bodyPr>
          <a:lstStyle/>
          <a:p>
            <a:r>
              <a:rPr lang="en-US" dirty="0"/>
              <a:t>Undershirts can be multi-colored/patterned if exactly the same as the sleeve of the main shirt</a:t>
            </a:r>
            <a:endParaRPr lang="en-US" dirty="0">
              <a:latin typeface="+mj-lt"/>
            </a:endParaRP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29287" y="2579326"/>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6" y="3265714"/>
            <a:ext cx="8685427" cy="263475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solidFill>
                  <a:srgbClr val="808080"/>
                </a:solidFill>
              </a:rPr>
              <a:t>Manufacturers now make patterned undershirts whose sleeves are the same as the main shirt sleeve; these should be allowed as they help match officials’ decision-making.</a:t>
            </a:r>
            <a:endParaRPr lang="en-US" sz="2700" dirty="0">
              <a:solidFill>
                <a:srgbClr val="808080"/>
              </a:solidFill>
            </a:endParaRPr>
          </a:p>
        </p:txBody>
      </p:sp>
    </p:spTree>
    <p:extLst>
      <p:ext uri="{BB962C8B-B14F-4D97-AF65-F5344CB8AC3E}">
        <p14:creationId xmlns:p14="http://schemas.microsoft.com/office/powerpoint/2010/main" val="174245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5 - The Referee</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6" y="2502627"/>
            <a:ext cx="8685427" cy="1852745"/>
          </a:xfrm>
        </p:spPr>
        <p:txBody>
          <a:bodyPr>
            <a:normAutofit/>
          </a:bodyPr>
          <a:lstStyle/>
          <a:p>
            <a:r>
              <a:rPr lang="en-US" dirty="0"/>
              <a:t>Referee cannot change a restart decision after play has restarted but, in certain circumstances, may issue a YC/RC for a previous incident</a:t>
            </a:r>
            <a:endParaRPr lang="en-US" dirty="0">
              <a:latin typeface="+mj-lt"/>
            </a:endParaRPr>
          </a:p>
        </p:txBody>
      </p:sp>
    </p:spTree>
    <p:extLst>
      <p:ext uri="{BB962C8B-B14F-4D97-AF65-F5344CB8AC3E}">
        <p14:creationId xmlns:p14="http://schemas.microsoft.com/office/powerpoint/2010/main" val="24400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5 - The Referee</a:t>
            </a:r>
          </a:p>
        </p:txBody>
      </p:sp>
      <p:sp>
        <p:nvSpPr>
          <p:cNvPr id="4" name="TextBox 3">
            <a:extLst>
              <a:ext uri="{FF2B5EF4-FFF2-40B4-BE49-F238E27FC236}">
                <a16:creationId xmlns="" xmlns:a16="http://schemas.microsoft.com/office/drawing/2014/main" id="{2B01B8C0-45D3-4BC8-9CF1-EFB4EFF36FC1}"/>
              </a:ext>
            </a:extLst>
          </p:cNvPr>
          <p:cNvSpPr txBox="1"/>
          <p:nvPr/>
        </p:nvSpPr>
        <p:spPr>
          <a:xfrm>
            <a:off x="223406" y="1230651"/>
            <a:ext cx="8685426" cy="553998"/>
          </a:xfrm>
          <a:prstGeom prst="rect">
            <a:avLst/>
          </a:prstGeom>
          <a:noFill/>
          <a:ln>
            <a:noFill/>
          </a:ln>
        </p:spPr>
        <p:txBody>
          <a:bodyPr wrap="square" rtlCol="0">
            <a:spAutoFit/>
          </a:bodyPr>
          <a:lstStyle/>
          <a:p>
            <a:r>
              <a:rPr lang="en-US" sz="3000" u="sng" dirty="0">
                <a:solidFill>
                  <a:srgbClr val="808080"/>
                </a:solidFill>
              </a:rPr>
              <a:t>Explanation</a:t>
            </a:r>
            <a:r>
              <a:rPr lang="en-US" sz="3000" dirty="0">
                <a:solidFill>
                  <a:srgbClr val="808080"/>
                </a:solidFill>
              </a:rPr>
              <a:t>:</a:t>
            </a:r>
          </a:p>
        </p:txBody>
      </p:sp>
      <p:sp>
        <p:nvSpPr>
          <p:cNvPr id="5" name="Content Placeholder 2">
            <a:extLst>
              <a:ext uri="{FF2B5EF4-FFF2-40B4-BE49-F238E27FC236}">
                <a16:creationId xmlns="" xmlns:a16="http://schemas.microsoft.com/office/drawing/2014/main" id="{68AFBD68-78EA-4273-987C-E227A4AD7B6C}"/>
              </a:ext>
            </a:extLst>
          </p:cNvPr>
          <p:cNvSpPr txBox="1">
            <a:spLocks/>
          </p:cNvSpPr>
          <p:nvPr/>
        </p:nvSpPr>
        <p:spPr>
          <a:xfrm>
            <a:off x="235166" y="1784649"/>
            <a:ext cx="8685427" cy="248194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rgbClr val="808080"/>
                </a:solidFill>
              </a:rPr>
              <a:t>If, at the end of a half, the referee goes to the RRA or to tell the players to return to the field a ‘review’ and a decision can be changed, if the offence occurred before the half ended</a:t>
            </a:r>
          </a:p>
          <a:p>
            <a:pPr marL="0" indent="0">
              <a:buNone/>
            </a:pPr>
            <a:r>
              <a:rPr lang="en-US" sz="2800" dirty="0">
                <a:solidFill>
                  <a:srgbClr val="808080"/>
                </a:solidFill>
              </a:rPr>
              <a:t>Sometimes a match official indicates or communicates a YC/RC offence (e.g. AR flagging for violent conduct off the ball) but the referee does not see the indication/hear the communication until after play has restarted. The referee can still take the appropriate disciplinary action, but the restart associated with the offence does not apply</a:t>
            </a:r>
          </a:p>
        </p:txBody>
      </p:sp>
    </p:spTree>
    <p:extLst>
      <p:ext uri="{BB962C8B-B14F-4D97-AF65-F5344CB8AC3E}">
        <p14:creationId xmlns:p14="http://schemas.microsoft.com/office/powerpoint/2010/main" val="55843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150DB-8639-474A-B236-F47065DA0CF8}"/>
              </a:ext>
            </a:extLst>
          </p:cNvPr>
          <p:cNvSpPr>
            <a:spLocks noGrp="1"/>
          </p:cNvSpPr>
          <p:nvPr>
            <p:ph type="title"/>
          </p:nvPr>
        </p:nvSpPr>
        <p:spPr/>
        <p:txBody>
          <a:bodyPr/>
          <a:lstStyle/>
          <a:p>
            <a:r>
              <a:rPr lang="en-US" b="1" dirty="0"/>
              <a:t>Law 5 - The Referee</a:t>
            </a:r>
          </a:p>
        </p:txBody>
      </p:sp>
      <p:sp>
        <p:nvSpPr>
          <p:cNvPr id="3" name="Content Placeholder 2">
            <a:extLst>
              <a:ext uri="{FF2B5EF4-FFF2-40B4-BE49-F238E27FC236}">
                <a16:creationId xmlns="" xmlns:a16="http://schemas.microsoft.com/office/drawing/2014/main" id="{00A60B3B-EC37-4E4F-AE3D-A35B6A808E70}"/>
              </a:ext>
            </a:extLst>
          </p:cNvPr>
          <p:cNvSpPr>
            <a:spLocks noGrp="1"/>
          </p:cNvSpPr>
          <p:nvPr>
            <p:ph idx="1"/>
          </p:nvPr>
        </p:nvSpPr>
        <p:spPr>
          <a:xfrm>
            <a:off x="235165" y="2302328"/>
            <a:ext cx="8685427" cy="2351315"/>
          </a:xfrm>
        </p:spPr>
        <p:txBody>
          <a:bodyPr>
            <a:normAutofit/>
          </a:bodyPr>
          <a:lstStyle/>
          <a:p>
            <a:r>
              <a:rPr lang="en-US" dirty="0"/>
              <a:t>Team officials guilty of misconduct can be shown a YC/RC; if an offender cannot be identified, the senior coach in the technical area receives the YC/RC</a:t>
            </a:r>
            <a:endParaRPr lang="en-US" dirty="0">
              <a:latin typeface="+mj-lt"/>
            </a:endParaRPr>
          </a:p>
        </p:txBody>
      </p:sp>
    </p:spTree>
    <p:extLst>
      <p:ext uri="{BB962C8B-B14F-4D97-AF65-F5344CB8AC3E}">
        <p14:creationId xmlns:p14="http://schemas.microsoft.com/office/powerpoint/2010/main" val="91559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D El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 Elite</Template>
  <TotalTime>2003</TotalTime>
  <Words>3124</Words>
  <Application>Microsoft Office PowerPoint</Application>
  <PresentationFormat>On-screen Show (4:3)</PresentationFormat>
  <Paragraphs>172</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MD Elite</vt:lpstr>
      <vt:lpstr>2019 - 2020 Summary of Law Changes &amp; Clarifications</vt:lpstr>
      <vt:lpstr>IFAB Reminders</vt:lpstr>
      <vt:lpstr>IFAB Reminders</vt:lpstr>
      <vt:lpstr>Law 3 - The Players</vt:lpstr>
      <vt:lpstr>Law 3 - The Players</vt:lpstr>
      <vt:lpstr>Law 4 - The Player’s Equipment</vt:lpstr>
      <vt:lpstr>Law 5 - The Referee</vt:lpstr>
      <vt:lpstr>Law 5 - The Referee</vt:lpstr>
      <vt:lpstr>Law 5 - The Referee</vt:lpstr>
      <vt:lpstr>Law 5 - The Referee</vt:lpstr>
      <vt:lpstr>Law 5 - The Referee</vt:lpstr>
      <vt:lpstr>Law 7 – The Duration of the Match</vt:lpstr>
      <vt:lpstr>Law 8 – The Start and Restart of Play</vt:lpstr>
      <vt:lpstr>Law 8 – The Start and Restart of Play</vt:lpstr>
      <vt:lpstr>Law 8 – The Start and Restart of Play</vt:lpstr>
      <vt:lpstr>Law 9 – The Ball in and out of Play</vt:lpstr>
      <vt:lpstr>Law 10 – Determining the Outcome of a Match</vt:lpstr>
      <vt:lpstr>Law 12 – Fouls and Misconduct</vt:lpstr>
      <vt:lpstr>Law 12 – Fouls and Misconduct</vt:lpstr>
      <vt:lpstr>Law 12 – Fouls and Misconduct</vt:lpstr>
      <vt:lpstr>Law 12 – Fouls and Misconduct</vt:lpstr>
      <vt:lpstr>Law 12 – Fouls and Misconduct</vt:lpstr>
      <vt:lpstr>Law 12 – Fouls and Misconduct</vt:lpstr>
      <vt:lpstr>Law 12 – Fouls and Misconduct</vt:lpstr>
      <vt:lpstr>Law 12 – Fouls and Misconduct</vt:lpstr>
      <vt:lpstr>Law 12 – Fouls and Misconduct</vt:lpstr>
      <vt:lpstr>Law 12 – Fouls and Misconduct</vt:lpstr>
      <vt:lpstr>Law 12 – Fouls and Misconduct</vt:lpstr>
      <vt:lpstr>Warnings, YC, RC for Team Officials</vt:lpstr>
      <vt:lpstr>Warnings, YC, RC for Team Officials</vt:lpstr>
      <vt:lpstr>Warnings, YC, RC for Team Officials</vt:lpstr>
      <vt:lpstr>Warnings, YC, RC for Team Officials</vt:lpstr>
      <vt:lpstr>Restart of Play After  Fouls and Misconducts</vt:lpstr>
      <vt:lpstr>Restart of Play After  Fouls and Misconducts</vt:lpstr>
      <vt:lpstr>Law 13 – Free Kicks</vt:lpstr>
      <vt:lpstr>Law 13 – Free Kicks</vt:lpstr>
      <vt:lpstr>Law 13 – Free Kicks</vt:lpstr>
      <vt:lpstr>Law 14 – The Penalty Kick</vt:lpstr>
      <vt:lpstr>Law 14 – The Penalty Kick</vt:lpstr>
      <vt:lpstr>Law 15 – The Throw In</vt:lpstr>
      <vt:lpstr>Law 15 – The Goal Kick</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Law Changes</dc:title>
  <dc:creator>Robert Fereday</dc:creator>
  <cp:lastModifiedBy>Garrett Tucker</cp:lastModifiedBy>
  <cp:revision>92</cp:revision>
  <dcterms:created xsi:type="dcterms:W3CDTF">2016-07-20T00:21:34Z</dcterms:created>
  <dcterms:modified xsi:type="dcterms:W3CDTF">2019-08-10T13:46:35Z</dcterms:modified>
</cp:coreProperties>
</file>